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359" r:id="rId2"/>
    <p:sldId id="362" r:id="rId3"/>
    <p:sldId id="383" r:id="rId4"/>
    <p:sldId id="385" r:id="rId5"/>
    <p:sldId id="384" r:id="rId6"/>
    <p:sldId id="386" r:id="rId7"/>
    <p:sldId id="368" r:id="rId8"/>
    <p:sldId id="388" r:id="rId9"/>
    <p:sldId id="382" r:id="rId10"/>
    <p:sldId id="387" r:id="rId11"/>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19"/>
    <p:restoredTop sz="94682"/>
  </p:normalViewPr>
  <p:slideViewPr>
    <p:cSldViewPr snapToGrid="0" snapToObjects="1">
      <p:cViewPr varScale="1">
        <p:scale>
          <a:sx n="63" d="100"/>
          <a:sy n="63" d="100"/>
        </p:scale>
        <p:origin x="904" y="60"/>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t>2020/11/13</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t>‹#›</a:t>
            </a:fld>
            <a:endParaRPr kumimoji="1" lang="zh-CN" altLang="en-US"/>
          </a:p>
        </p:txBody>
      </p:sp>
    </p:spTree>
    <p:extLst>
      <p:ext uri="{BB962C8B-B14F-4D97-AF65-F5344CB8AC3E}">
        <p14:creationId xmlns:p14="http://schemas.microsoft.com/office/powerpoint/2010/main" val="39703027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t>2020/11/13</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t>‹#›</a:t>
            </a:fld>
            <a:endParaRPr kumimoji="1" lang="zh-CN" altLang="en-US"/>
          </a:p>
        </p:txBody>
      </p:sp>
    </p:spTree>
    <p:extLst>
      <p:ext uri="{BB962C8B-B14F-4D97-AF65-F5344CB8AC3E}">
        <p14:creationId xmlns:p14="http://schemas.microsoft.com/office/powerpoint/2010/main" val="47636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a:t>
            </a:fld>
            <a:endParaRPr lang="zh-CN" altLang="en-US"/>
          </a:p>
        </p:txBody>
      </p:sp>
    </p:spTree>
    <p:extLst>
      <p:ext uri="{BB962C8B-B14F-4D97-AF65-F5344CB8AC3E}">
        <p14:creationId xmlns:p14="http://schemas.microsoft.com/office/powerpoint/2010/main" val="15667114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10</a:t>
            </a:fld>
            <a:endParaRPr lang="zh-CN" altLang="en-US"/>
          </a:p>
        </p:txBody>
      </p:sp>
    </p:spTree>
    <p:extLst>
      <p:ext uri="{BB962C8B-B14F-4D97-AF65-F5344CB8AC3E}">
        <p14:creationId xmlns:p14="http://schemas.microsoft.com/office/powerpoint/2010/main" val="2704751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2</a:t>
            </a:fld>
            <a:endParaRPr lang="zh-CN" altLang="en-US"/>
          </a:p>
        </p:txBody>
      </p:sp>
    </p:spTree>
    <p:extLst>
      <p:ext uri="{BB962C8B-B14F-4D97-AF65-F5344CB8AC3E}">
        <p14:creationId xmlns:p14="http://schemas.microsoft.com/office/powerpoint/2010/main" val="2918143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3</a:t>
            </a:fld>
            <a:endParaRPr lang="zh-CN" altLang="en-US"/>
          </a:p>
        </p:txBody>
      </p:sp>
    </p:spTree>
    <p:extLst>
      <p:ext uri="{BB962C8B-B14F-4D97-AF65-F5344CB8AC3E}">
        <p14:creationId xmlns:p14="http://schemas.microsoft.com/office/powerpoint/2010/main" val="37405097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4</a:t>
            </a:fld>
            <a:endParaRPr lang="zh-CN" altLang="en-US"/>
          </a:p>
        </p:txBody>
      </p:sp>
    </p:spTree>
    <p:extLst>
      <p:ext uri="{BB962C8B-B14F-4D97-AF65-F5344CB8AC3E}">
        <p14:creationId xmlns:p14="http://schemas.microsoft.com/office/powerpoint/2010/main" val="25015617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5</a:t>
            </a:fld>
            <a:endParaRPr lang="zh-CN" altLang="en-US"/>
          </a:p>
        </p:txBody>
      </p:sp>
    </p:spTree>
    <p:extLst>
      <p:ext uri="{BB962C8B-B14F-4D97-AF65-F5344CB8AC3E}">
        <p14:creationId xmlns:p14="http://schemas.microsoft.com/office/powerpoint/2010/main" val="2228792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6</a:t>
            </a:fld>
            <a:endParaRPr lang="zh-CN" altLang="en-US"/>
          </a:p>
        </p:txBody>
      </p:sp>
    </p:spTree>
    <p:extLst>
      <p:ext uri="{BB962C8B-B14F-4D97-AF65-F5344CB8AC3E}">
        <p14:creationId xmlns:p14="http://schemas.microsoft.com/office/powerpoint/2010/main" val="1957167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7</a:t>
            </a:fld>
            <a:endParaRPr lang="zh-CN" altLang="en-US"/>
          </a:p>
        </p:txBody>
      </p:sp>
    </p:spTree>
    <p:extLst>
      <p:ext uri="{BB962C8B-B14F-4D97-AF65-F5344CB8AC3E}">
        <p14:creationId xmlns:p14="http://schemas.microsoft.com/office/powerpoint/2010/main" val="1900924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8</a:t>
            </a:fld>
            <a:endParaRPr lang="zh-CN" altLang="en-US"/>
          </a:p>
        </p:txBody>
      </p:sp>
    </p:spTree>
    <p:extLst>
      <p:ext uri="{BB962C8B-B14F-4D97-AF65-F5344CB8AC3E}">
        <p14:creationId xmlns:p14="http://schemas.microsoft.com/office/powerpoint/2010/main" val="2925042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9</a:t>
            </a:fld>
            <a:endParaRPr lang="zh-CN" altLang="en-US"/>
          </a:p>
        </p:txBody>
      </p:sp>
    </p:spTree>
    <p:extLst>
      <p:ext uri="{BB962C8B-B14F-4D97-AF65-F5344CB8AC3E}">
        <p14:creationId xmlns:p14="http://schemas.microsoft.com/office/powerpoint/2010/main" val="4239231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1533A1-CD53-7D43-A00A-748FE7436C66}"/>
              </a:ext>
            </a:extLst>
          </p:cNvPr>
          <p:cNvSpPr txBox="1"/>
          <p:nvPr userDrawn="1"/>
        </p:nvSpPr>
        <p:spPr>
          <a:xfrm>
            <a:off x="344557" y="235407"/>
            <a:ext cx="415498" cy="646331"/>
          </a:xfrm>
          <a:prstGeom prst="rect">
            <a:avLst/>
          </a:prstGeom>
          <a:noFill/>
        </p:spPr>
        <p:txBody>
          <a:bodyPr wrap="none" rtlCol="0">
            <a:spAutoFit/>
          </a:bodyPr>
          <a:lstStyle/>
          <a:p>
            <a:r>
              <a:rPr kumimoji="1" lang="en-US" altLang="zh-CN" sz="3600">
                <a:solidFill>
                  <a:srgbClr val="C00000"/>
                </a:solidFill>
                <a:latin typeface="+mj-lt"/>
              </a:rPr>
              <a:t>“</a:t>
            </a:r>
            <a:endParaRPr kumimoji="1" lang="zh-CN" altLang="en-US" sz="3600">
              <a:solidFill>
                <a:srgbClr val="C00000"/>
              </a:solidFill>
              <a:latin typeface="+mj-lt"/>
            </a:endParaRPr>
          </a:p>
        </p:txBody>
      </p:sp>
      <p:sp>
        <p:nvSpPr>
          <p:cNvPr id="3" name="文本框 2">
            <a:extLst>
              <a:ext uri="{FF2B5EF4-FFF2-40B4-BE49-F238E27FC236}">
                <a16:creationId xmlns:a16="http://schemas.microsoft.com/office/drawing/2014/main" id="{AA429AC7-F8AA-FF43-94EC-386B047ED847}"/>
              </a:ext>
            </a:extLst>
          </p:cNvPr>
          <p:cNvSpPr txBox="1"/>
          <p:nvPr userDrawn="1"/>
        </p:nvSpPr>
        <p:spPr>
          <a:xfrm>
            <a:off x="11500128" y="235407"/>
            <a:ext cx="415498" cy="646331"/>
          </a:xfrm>
          <a:prstGeom prst="rect">
            <a:avLst/>
          </a:prstGeom>
          <a:noFill/>
        </p:spPr>
        <p:txBody>
          <a:bodyPr wrap="none" rtlCol="0">
            <a:spAutoFit/>
          </a:bodyPr>
          <a:lstStyle/>
          <a:p>
            <a:r>
              <a:rPr kumimoji="1" lang="en-US" altLang="zh-CN" sz="3600">
                <a:solidFill>
                  <a:srgbClr val="C00000"/>
                </a:solidFill>
                <a:latin typeface="+mj-lt"/>
              </a:rPr>
              <a:t>”</a:t>
            </a:r>
            <a:endParaRPr kumimoji="1" lang="zh-CN" altLang="en-US" sz="3600">
              <a:solidFill>
                <a:srgbClr val="C00000"/>
              </a:solidFill>
              <a:latin typeface="+mj-lt"/>
            </a:endParaRPr>
          </a:p>
        </p:txBody>
      </p:sp>
    </p:spTree>
    <p:extLst>
      <p:ext uri="{BB962C8B-B14F-4D97-AF65-F5344CB8AC3E}">
        <p14:creationId xmlns:p14="http://schemas.microsoft.com/office/powerpoint/2010/main" val="81243633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91647152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22119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5280256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457156"/>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5" r:id="rId4"/>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E2A6685-2F1A-914F-9777-D206D4699E6E}"/>
              </a:ext>
            </a:extLst>
          </p:cNvPr>
          <p:cNvSpPr/>
          <p:nvPr/>
        </p:nvSpPr>
        <p:spPr>
          <a:xfrm>
            <a:off x="1468126" y="1514952"/>
            <a:ext cx="3958814" cy="3958814"/>
          </a:xfrm>
          <a:prstGeom prst="rect">
            <a:avLst/>
          </a:prstGeom>
          <a:noFill/>
          <a:ln w="1270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a:extLst>
              <a:ext uri="{FF2B5EF4-FFF2-40B4-BE49-F238E27FC236}">
                <a16:creationId xmlns:a16="http://schemas.microsoft.com/office/drawing/2014/main" id="{01C21598-9A4B-4C41-917C-A7CE6A154478}"/>
              </a:ext>
            </a:extLst>
          </p:cNvPr>
          <p:cNvSpPr/>
          <p:nvPr/>
        </p:nvSpPr>
        <p:spPr>
          <a:xfrm>
            <a:off x="3562076" y="2382375"/>
            <a:ext cx="2040835" cy="22228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3">
            <a:extLst>
              <a:ext uri="{FF2B5EF4-FFF2-40B4-BE49-F238E27FC236}">
                <a16:creationId xmlns:a16="http://schemas.microsoft.com/office/drawing/2014/main" id="{25DB05D1-B98D-E04F-823B-41BE20E01E5B}"/>
              </a:ext>
            </a:extLst>
          </p:cNvPr>
          <p:cNvSpPr txBox="1"/>
          <p:nvPr/>
        </p:nvSpPr>
        <p:spPr>
          <a:xfrm>
            <a:off x="3513505" y="2967335"/>
            <a:ext cx="6151171" cy="923330"/>
          </a:xfrm>
          <a:prstGeom prst="rect">
            <a:avLst/>
          </a:prstGeom>
          <a:noFill/>
        </p:spPr>
        <p:txBody>
          <a:bodyPr wrap="none" rtlCol="0">
            <a:spAutoFit/>
          </a:bodyPr>
          <a:lstStyle/>
          <a:p>
            <a:r>
              <a:rPr kumimoji="1" lang="en-US" altLang="zh-CN" sz="5400" dirty="0">
                <a:solidFill>
                  <a:schemeClr val="tx1">
                    <a:lumMod val="75000"/>
                    <a:lumOff val="25000"/>
                  </a:schemeClr>
                </a:solidFill>
                <a:latin typeface="+mj-lt"/>
              </a:rPr>
              <a:t>Task7 </a:t>
            </a:r>
            <a:r>
              <a:rPr kumimoji="1" lang="zh-CN" altLang="en-US" sz="5400" dirty="0">
                <a:solidFill>
                  <a:schemeClr val="tx1">
                    <a:lumMod val="75000"/>
                    <a:lumOff val="25000"/>
                  </a:schemeClr>
                </a:solidFill>
                <a:latin typeface="+mj-lt"/>
              </a:rPr>
              <a:t>第三次汇报</a:t>
            </a:r>
            <a:endParaRPr kumimoji="1" lang="en-US" altLang="zh-CN" sz="5400" dirty="0">
              <a:solidFill>
                <a:schemeClr val="tx1">
                  <a:lumMod val="75000"/>
                  <a:lumOff val="25000"/>
                </a:schemeClr>
              </a:solidFill>
              <a:latin typeface="+mj-lt"/>
            </a:endParaRPr>
          </a:p>
        </p:txBody>
      </p:sp>
      <p:sp>
        <p:nvSpPr>
          <p:cNvPr id="6" name="文本框 5">
            <a:extLst>
              <a:ext uri="{FF2B5EF4-FFF2-40B4-BE49-F238E27FC236}">
                <a16:creationId xmlns:a16="http://schemas.microsoft.com/office/drawing/2014/main" id="{04E3C79B-E12B-7842-AB49-E2E6C3380445}"/>
              </a:ext>
            </a:extLst>
          </p:cNvPr>
          <p:cNvSpPr txBox="1"/>
          <p:nvPr/>
        </p:nvSpPr>
        <p:spPr>
          <a:xfrm>
            <a:off x="8504311" y="4738253"/>
            <a:ext cx="3366295" cy="954107"/>
          </a:xfrm>
          <a:prstGeom prst="rect">
            <a:avLst/>
          </a:prstGeom>
          <a:noFill/>
        </p:spPr>
        <p:txBody>
          <a:bodyPr wrap="square" rtlCol="0">
            <a:spAutoFit/>
          </a:bodyPr>
          <a:lstStyle/>
          <a:p>
            <a:pPr algn="ctr"/>
            <a:r>
              <a:rPr kumimoji="1" lang="zh-CN" altLang="en-US" sz="2800" dirty="0">
                <a:latin typeface="仿宋" panose="02010609060101010101" pitchFamily="49" charset="-122"/>
                <a:ea typeface="仿宋" panose="02010609060101010101" pitchFamily="49" charset="-122"/>
              </a:rPr>
              <a:t>第</a:t>
            </a:r>
            <a:r>
              <a:rPr kumimoji="1" lang="en-US" altLang="zh-CN" sz="2800" dirty="0">
                <a:latin typeface="仿宋" panose="02010609060101010101" pitchFamily="49" charset="-122"/>
                <a:ea typeface="仿宋" panose="02010609060101010101" pitchFamily="49" charset="-122"/>
              </a:rPr>
              <a:t>4</a:t>
            </a:r>
            <a:r>
              <a:rPr kumimoji="1" lang="zh-CN" altLang="en-US" sz="2800" dirty="0">
                <a:latin typeface="仿宋" panose="02010609060101010101" pitchFamily="49" charset="-122"/>
                <a:ea typeface="仿宋" panose="02010609060101010101" pitchFamily="49" charset="-122"/>
              </a:rPr>
              <a:t>组</a:t>
            </a:r>
            <a:endParaRPr kumimoji="1" lang="en-US" altLang="zh-CN" sz="2800" dirty="0">
              <a:latin typeface="仿宋" panose="02010609060101010101" pitchFamily="49" charset="-122"/>
              <a:ea typeface="仿宋" panose="02010609060101010101" pitchFamily="49" charset="-122"/>
            </a:endParaRPr>
          </a:p>
          <a:p>
            <a:pPr algn="ctr"/>
            <a:r>
              <a:rPr kumimoji="1" lang="zh-CN" altLang="en-US" sz="2800" dirty="0">
                <a:latin typeface="仿宋" panose="02010609060101010101" pitchFamily="49" charset="-122"/>
                <a:ea typeface="仿宋" panose="02010609060101010101" pitchFamily="49" charset="-122"/>
              </a:rPr>
              <a:t>邓浩 王逢源</a:t>
            </a:r>
          </a:p>
        </p:txBody>
      </p:sp>
      <p:sp>
        <p:nvSpPr>
          <p:cNvPr id="9" name="椭圆 8">
            <a:extLst>
              <a:ext uri="{FF2B5EF4-FFF2-40B4-BE49-F238E27FC236}">
                <a16:creationId xmlns:a16="http://schemas.microsoft.com/office/drawing/2014/main" id="{C7DBF640-FDDE-CD4D-8D83-F3EFFE5EA784}"/>
              </a:ext>
            </a:extLst>
          </p:cNvPr>
          <p:cNvSpPr/>
          <p:nvPr/>
        </p:nvSpPr>
        <p:spPr>
          <a:xfrm>
            <a:off x="11728342" y="6470571"/>
            <a:ext cx="142264" cy="14226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a:extLst>
              <a:ext uri="{FF2B5EF4-FFF2-40B4-BE49-F238E27FC236}">
                <a16:creationId xmlns:a16="http://schemas.microsoft.com/office/drawing/2014/main" id="{9C5935E6-A233-3C4E-8133-25A9159AE11C}"/>
              </a:ext>
            </a:extLst>
          </p:cNvPr>
          <p:cNvSpPr/>
          <p:nvPr/>
        </p:nvSpPr>
        <p:spPr>
          <a:xfrm>
            <a:off x="13296433" y="6470571"/>
            <a:ext cx="142264" cy="14226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a:extLst>
              <a:ext uri="{FF2B5EF4-FFF2-40B4-BE49-F238E27FC236}">
                <a16:creationId xmlns:a16="http://schemas.microsoft.com/office/drawing/2014/main" id="{CEA285EF-3E88-F844-B121-3AFEB30BA64D}"/>
              </a:ext>
            </a:extLst>
          </p:cNvPr>
          <p:cNvSpPr/>
          <p:nvPr/>
        </p:nvSpPr>
        <p:spPr>
          <a:xfrm>
            <a:off x="12997087" y="6470571"/>
            <a:ext cx="142264" cy="14226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6501" y="192351"/>
            <a:ext cx="2334105" cy="1543999"/>
          </a:xfrm>
          <a:prstGeom prst="rect">
            <a:avLst/>
          </a:prstGeom>
        </p:spPr>
      </p:pic>
      <p:cxnSp>
        <p:nvCxnSpPr>
          <p:cNvPr id="14" name="直线连接符 3">
            <a:extLst>
              <a:ext uri="{FF2B5EF4-FFF2-40B4-BE49-F238E27FC236}">
                <a16:creationId xmlns:a16="http://schemas.microsoft.com/office/drawing/2014/main" id="{1AFA0451-3DC5-6842-8760-0A7A056A1C3E}"/>
              </a:ext>
            </a:extLst>
          </p:cNvPr>
          <p:cNvCxnSpPr/>
          <p:nvPr/>
        </p:nvCxnSpPr>
        <p:spPr>
          <a:xfrm>
            <a:off x="8595825" y="5868255"/>
            <a:ext cx="3132517"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8068261"/>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E2A6685-2F1A-914F-9777-D206D4699E6E}"/>
              </a:ext>
            </a:extLst>
          </p:cNvPr>
          <p:cNvSpPr/>
          <p:nvPr/>
        </p:nvSpPr>
        <p:spPr>
          <a:xfrm>
            <a:off x="1468126" y="1514952"/>
            <a:ext cx="3958814" cy="3958814"/>
          </a:xfrm>
          <a:prstGeom prst="rect">
            <a:avLst/>
          </a:prstGeom>
          <a:noFill/>
          <a:ln w="1270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a:extLst>
              <a:ext uri="{FF2B5EF4-FFF2-40B4-BE49-F238E27FC236}">
                <a16:creationId xmlns:a16="http://schemas.microsoft.com/office/drawing/2014/main" id="{01C21598-9A4B-4C41-917C-A7CE6A154478}"/>
              </a:ext>
            </a:extLst>
          </p:cNvPr>
          <p:cNvSpPr/>
          <p:nvPr/>
        </p:nvSpPr>
        <p:spPr>
          <a:xfrm>
            <a:off x="3562076" y="2382375"/>
            <a:ext cx="2040835" cy="22228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3">
            <a:extLst>
              <a:ext uri="{FF2B5EF4-FFF2-40B4-BE49-F238E27FC236}">
                <a16:creationId xmlns:a16="http://schemas.microsoft.com/office/drawing/2014/main" id="{25DB05D1-B98D-E04F-823B-41BE20E01E5B}"/>
              </a:ext>
            </a:extLst>
          </p:cNvPr>
          <p:cNvSpPr txBox="1"/>
          <p:nvPr/>
        </p:nvSpPr>
        <p:spPr>
          <a:xfrm>
            <a:off x="5092701" y="2967335"/>
            <a:ext cx="2006598" cy="923330"/>
          </a:xfrm>
          <a:prstGeom prst="rect">
            <a:avLst/>
          </a:prstGeom>
          <a:noFill/>
        </p:spPr>
        <p:txBody>
          <a:bodyPr wrap="square" rtlCol="0">
            <a:spAutoFit/>
          </a:bodyPr>
          <a:lstStyle/>
          <a:p>
            <a:r>
              <a:rPr kumimoji="1" lang="zh-CN" altLang="en-US" sz="5400" dirty="0">
                <a:solidFill>
                  <a:schemeClr val="tx1">
                    <a:lumMod val="75000"/>
                    <a:lumOff val="25000"/>
                  </a:schemeClr>
                </a:solidFill>
                <a:latin typeface="+mj-lt"/>
              </a:rPr>
              <a:t>谢谢！</a:t>
            </a:r>
          </a:p>
        </p:txBody>
      </p:sp>
      <p:sp>
        <p:nvSpPr>
          <p:cNvPr id="9" name="椭圆 8">
            <a:extLst>
              <a:ext uri="{FF2B5EF4-FFF2-40B4-BE49-F238E27FC236}">
                <a16:creationId xmlns:a16="http://schemas.microsoft.com/office/drawing/2014/main" id="{C7DBF640-FDDE-CD4D-8D83-F3EFFE5EA784}"/>
              </a:ext>
            </a:extLst>
          </p:cNvPr>
          <p:cNvSpPr/>
          <p:nvPr/>
        </p:nvSpPr>
        <p:spPr>
          <a:xfrm>
            <a:off x="11728342" y="6470571"/>
            <a:ext cx="142264" cy="14226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a:extLst>
              <a:ext uri="{FF2B5EF4-FFF2-40B4-BE49-F238E27FC236}">
                <a16:creationId xmlns:a16="http://schemas.microsoft.com/office/drawing/2014/main" id="{9C5935E6-A233-3C4E-8133-25A9159AE11C}"/>
              </a:ext>
            </a:extLst>
          </p:cNvPr>
          <p:cNvSpPr/>
          <p:nvPr/>
        </p:nvSpPr>
        <p:spPr>
          <a:xfrm>
            <a:off x="13296433" y="6470571"/>
            <a:ext cx="142264" cy="14226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a:extLst>
              <a:ext uri="{FF2B5EF4-FFF2-40B4-BE49-F238E27FC236}">
                <a16:creationId xmlns:a16="http://schemas.microsoft.com/office/drawing/2014/main" id="{CEA285EF-3E88-F844-B121-3AFEB30BA64D}"/>
              </a:ext>
            </a:extLst>
          </p:cNvPr>
          <p:cNvSpPr/>
          <p:nvPr/>
        </p:nvSpPr>
        <p:spPr>
          <a:xfrm>
            <a:off x="12997087" y="6470571"/>
            <a:ext cx="142264" cy="14226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6501" y="192351"/>
            <a:ext cx="2334105" cy="1543999"/>
          </a:xfrm>
          <a:prstGeom prst="rect">
            <a:avLst/>
          </a:prstGeom>
        </p:spPr>
      </p:pic>
    </p:spTree>
    <p:extLst>
      <p:ext uri="{BB962C8B-B14F-4D97-AF65-F5344CB8AC3E}">
        <p14:creationId xmlns:p14="http://schemas.microsoft.com/office/powerpoint/2010/main" val="2890535754"/>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a:extLst>
              <a:ext uri="{FF2B5EF4-FFF2-40B4-BE49-F238E27FC236}">
                <a16:creationId xmlns:a16="http://schemas.microsoft.com/office/drawing/2014/main" id="{61BFA972-0A45-E945-A42C-6E561229B8D3}"/>
              </a:ext>
            </a:extLst>
          </p:cNvPr>
          <p:cNvSpPr/>
          <p:nvPr/>
        </p:nvSpPr>
        <p:spPr>
          <a:xfrm>
            <a:off x="11728342" y="6470571"/>
            <a:ext cx="142264" cy="14226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文本框 5">
            <a:extLst>
              <a:ext uri="{FF2B5EF4-FFF2-40B4-BE49-F238E27FC236}">
                <a16:creationId xmlns:a16="http://schemas.microsoft.com/office/drawing/2014/main" id="{0CC38C0A-8EA1-494C-9B92-707BBDABF1A7}"/>
              </a:ext>
            </a:extLst>
          </p:cNvPr>
          <p:cNvSpPr txBox="1"/>
          <p:nvPr/>
        </p:nvSpPr>
        <p:spPr>
          <a:xfrm>
            <a:off x="3328217" y="3254635"/>
            <a:ext cx="5190845" cy="954107"/>
          </a:xfrm>
          <a:prstGeom prst="rect">
            <a:avLst/>
          </a:prstGeom>
          <a:noFill/>
        </p:spPr>
        <p:txBody>
          <a:bodyPr wrap="none" rtlCol="0">
            <a:spAutoFit/>
          </a:bodyPr>
          <a:lstStyle/>
          <a:p>
            <a:r>
              <a:rPr lang="zh-CN" altLang="en-US" sz="2800" dirty="0">
                <a:solidFill>
                  <a:schemeClr val="tx1">
                    <a:lumMod val="75000"/>
                    <a:lumOff val="25000"/>
                  </a:schemeClr>
                </a:solidFill>
                <a:latin typeface="+mj-lt"/>
              </a:rPr>
              <a:t>数据收集：</a:t>
            </a:r>
            <a:endParaRPr lang="en-US" altLang="zh-CN" sz="2800" dirty="0">
              <a:solidFill>
                <a:schemeClr val="tx1">
                  <a:lumMod val="75000"/>
                  <a:lumOff val="25000"/>
                </a:schemeClr>
              </a:solidFill>
              <a:latin typeface="+mj-lt"/>
            </a:endParaRPr>
          </a:p>
          <a:p>
            <a:r>
              <a:rPr lang="zh-CN" altLang="en-US" sz="2800" dirty="0">
                <a:solidFill>
                  <a:schemeClr val="tx1">
                    <a:lumMod val="75000"/>
                    <a:lumOff val="25000"/>
                  </a:schemeClr>
                </a:solidFill>
                <a:latin typeface="+mj-lt"/>
              </a:rPr>
              <a:t>从</a:t>
            </a:r>
            <a:r>
              <a:rPr lang="en-US" altLang="zh-CN" sz="2800" dirty="0">
                <a:solidFill>
                  <a:schemeClr val="tx1">
                    <a:lumMod val="75000"/>
                    <a:lumOff val="25000"/>
                  </a:schemeClr>
                </a:solidFill>
                <a:latin typeface="+mj-lt"/>
              </a:rPr>
              <a:t>sci-hub</a:t>
            </a:r>
            <a:r>
              <a:rPr lang="zh-CN" altLang="en-US" sz="2800" dirty="0">
                <a:solidFill>
                  <a:schemeClr val="tx1">
                    <a:lumMod val="75000"/>
                    <a:lumOff val="25000"/>
                  </a:schemeClr>
                </a:solidFill>
                <a:latin typeface="+mj-lt"/>
              </a:rPr>
              <a:t>爬取计算机科学论文</a:t>
            </a:r>
            <a:endParaRPr lang="en" altLang="zh-CN" sz="2800" dirty="0">
              <a:solidFill>
                <a:schemeClr val="tx1">
                  <a:lumMod val="75000"/>
                  <a:lumOff val="25000"/>
                </a:schemeClr>
              </a:solidFill>
              <a:latin typeface="+mj-lt"/>
            </a:endParaRPr>
          </a:p>
        </p:txBody>
      </p:sp>
      <p:sp>
        <p:nvSpPr>
          <p:cNvPr id="7" name="文本框 6">
            <a:extLst>
              <a:ext uri="{FF2B5EF4-FFF2-40B4-BE49-F238E27FC236}">
                <a16:creationId xmlns:a16="http://schemas.microsoft.com/office/drawing/2014/main" id="{C6988DDF-7737-2942-9B35-4E9428BFD148}"/>
              </a:ext>
            </a:extLst>
          </p:cNvPr>
          <p:cNvSpPr txBox="1"/>
          <p:nvPr/>
        </p:nvSpPr>
        <p:spPr>
          <a:xfrm>
            <a:off x="4362192" y="1685618"/>
            <a:ext cx="3467616" cy="830997"/>
          </a:xfrm>
          <a:prstGeom prst="rect">
            <a:avLst/>
          </a:prstGeom>
          <a:noFill/>
        </p:spPr>
        <p:txBody>
          <a:bodyPr wrap="none" rtlCol="0">
            <a:spAutoFit/>
          </a:bodyPr>
          <a:lstStyle/>
          <a:p>
            <a:r>
              <a:rPr kumimoji="1" lang="en-US" altLang="zh-CN" sz="4800" dirty="0">
                <a:solidFill>
                  <a:srgbClr val="C00000"/>
                </a:solidFill>
                <a:latin typeface="+mj-lt"/>
              </a:rPr>
              <a:t>01</a:t>
            </a:r>
            <a:r>
              <a:rPr kumimoji="1" lang="zh-CN" altLang="en-US" sz="4800" dirty="0">
                <a:solidFill>
                  <a:srgbClr val="C00000"/>
                </a:solidFill>
                <a:latin typeface="+mj-lt"/>
              </a:rPr>
              <a:t>本周进度</a:t>
            </a:r>
          </a:p>
        </p:txBody>
      </p:sp>
      <p:cxnSp>
        <p:nvCxnSpPr>
          <p:cNvPr id="11" name="直线连接符 10">
            <a:extLst>
              <a:ext uri="{FF2B5EF4-FFF2-40B4-BE49-F238E27FC236}">
                <a16:creationId xmlns:a16="http://schemas.microsoft.com/office/drawing/2014/main" id="{CD4F3F86-F375-2D47-BC5E-F2FF5AEB3840}"/>
              </a:ext>
            </a:extLst>
          </p:cNvPr>
          <p:cNvCxnSpPr/>
          <p:nvPr/>
        </p:nvCxnSpPr>
        <p:spPr>
          <a:xfrm>
            <a:off x="5164571" y="5109192"/>
            <a:ext cx="3709115"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11">
            <a:extLst>
              <a:ext uri="{FF2B5EF4-FFF2-40B4-BE49-F238E27FC236}">
                <a16:creationId xmlns:a16="http://schemas.microsoft.com/office/drawing/2014/main" id="{E1F7F8AD-7F66-6648-AFA2-44D0E086E3BD}"/>
              </a:ext>
            </a:extLst>
          </p:cNvPr>
          <p:cNvCxnSpPr>
            <a:cxnSpLocks/>
          </p:cNvCxnSpPr>
          <p:nvPr/>
        </p:nvCxnSpPr>
        <p:spPr>
          <a:xfrm flipV="1">
            <a:off x="8635429" y="1219773"/>
            <a:ext cx="0" cy="406972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750945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E634568-1658-E34C-A2D2-5DF1B0EBAC49}"/>
              </a:ext>
            </a:extLst>
          </p:cNvPr>
          <p:cNvSpPr/>
          <p:nvPr/>
        </p:nvSpPr>
        <p:spPr>
          <a:xfrm>
            <a:off x="5321539" y="444034"/>
            <a:ext cx="1694695" cy="707886"/>
          </a:xfrm>
          <a:prstGeom prst="rect">
            <a:avLst/>
          </a:prstGeom>
        </p:spPr>
        <p:txBody>
          <a:bodyPr wrap="none">
            <a:spAutoFit/>
          </a:bodyPr>
          <a:lstStyle/>
          <a:p>
            <a:r>
              <a:rPr lang="en-US" altLang="zh-CN" sz="4000" dirty="0">
                <a:solidFill>
                  <a:schemeClr val="tx1">
                    <a:lumMod val="75000"/>
                    <a:lumOff val="25000"/>
                  </a:schemeClr>
                </a:solidFill>
                <a:effectLst/>
                <a:latin typeface="+mj-lt"/>
                <a:ea typeface="PingFang SC" panose="020B0400000000000000" pitchFamily="34" charset="-122"/>
              </a:rPr>
              <a:t>DBLP</a:t>
            </a:r>
            <a:endParaRPr lang="en" altLang="zh-CN" sz="4000" dirty="0">
              <a:solidFill>
                <a:schemeClr val="tx1">
                  <a:lumMod val="75000"/>
                  <a:lumOff val="25000"/>
                </a:schemeClr>
              </a:solidFill>
              <a:effectLst/>
              <a:latin typeface="+mj-lt"/>
              <a:ea typeface="PingFang SC" panose="020B0400000000000000" pitchFamily="34" charset="-122"/>
            </a:endParaRPr>
          </a:p>
        </p:txBody>
      </p:sp>
      <p:sp>
        <p:nvSpPr>
          <p:cNvPr id="14" name="文本框 13">
            <a:extLst>
              <a:ext uri="{FF2B5EF4-FFF2-40B4-BE49-F238E27FC236}">
                <a16:creationId xmlns:a16="http://schemas.microsoft.com/office/drawing/2014/main" id="{C1FBCDD0-A77B-2D43-A32B-73B793A832F6}"/>
              </a:ext>
            </a:extLst>
          </p:cNvPr>
          <p:cNvSpPr txBox="1"/>
          <p:nvPr/>
        </p:nvSpPr>
        <p:spPr>
          <a:xfrm>
            <a:off x="7970041" y="1954456"/>
            <a:ext cx="3111468" cy="2862322"/>
          </a:xfrm>
          <a:prstGeom prst="rect">
            <a:avLst/>
          </a:prstGeom>
          <a:noFill/>
        </p:spPr>
        <p:txBody>
          <a:bodyPr wrap="square" rtlCol="0">
            <a:spAutoFit/>
          </a:bodyPr>
          <a:lstStyle/>
          <a:p>
            <a:pPr marL="342900" indent="-342900">
              <a:buFont typeface="Arial" panose="020B0604020202020204" pitchFamily="34" charset="0"/>
              <a:buChar char="•"/>
            </a:pPr>
            <a:r>
              <a:rPr lang="en-US" altLang="zh-CN" sz="2000" dirty="0"/>
              <a:t>DBLP</a:t>
            </a:r>
            <a:r>
              <a:rPr lang="zh-CN" altLang="en-US" sz="2000" dirty="0"/>
              <a:t>（</a:t>
            </a:r>
            <a:r>
              <a:rPr lang="en-US" altLang="zh-CN" sz="2000" dirty="0" err="1"/>
              <a:t>DataBase</a:t>
            </a:r>
            <a:r>
              <a:rPr lang="en-US" altLang="zh-CN" sz="2000" dirty="0"/>
              <a:t> systems and Logic Programming</a:t>
            </a:r>
            <a:r>
              <a:rPr lang="zh-CN" altLang="en-US" sz="2000" dirty="0"/>
              <a:t>）是计算机领域内对研究的成果以作者为核心的一个计算机类英文文献的集成数据库系统。包括国际期刊和国际会议等公开发表的论文。</a:t>
            </a:r>
            <a:endParaRPr lang="en-US" altLang="zh-CN" sz="2000" dirty="0"/>
          </a:p>
        </p:txBody>
      </p:sp>
      <p:cxnSp>
        <p:nvCxnSpPr>
          <p:cNvPr id="15" name="直线连接符 14">
            <a:extLst>
              <a:ext uri="{FF2B5EF4-FFF2-40B4-BE49-F238E27FC236}">
                <a16:creationId xmlns:a16="http://schemas.microsoft.com/office/drawing/2014/main" id="{F142BBF9-A9E4-0D4E-BBEB-D40C97EDC902}"/>
              </a:ext>
            </a:extLst>
          </p:cNvPr>
          <p:cNvCxnSpPr/>
          <p:nvPr/>
        </p:nvCxnSpPr>
        <p:spPr>
          <a:xfrm>
            <a:off x="5420139" y="1114862"/>
            <a:ext cx="1497496"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93269" y="58116"/>
            <a:ext cx="935000" cy="935000"/>
          </a:xfrm>
          <a:prstGeom prst="rect">
            <a:avLst/>
          </a:prstGeom>
        </p:spPr>
      </p:pic>
      <p:pic>
        <p:nvPicPr>
          <p:cNvPr id="5" name="图片 4">
            <a:extLst>
              <a:ext uri="{FF2B5EF4-FFF2-40B4-BE49-F238E27FC236}">
                <a16:creationId xmlns:a16="http://schemas.microsoft.com/office/drawing/2014/main" id="{A4BECB63-EBB9-420E-81A4-1781983304E7}"/>
              </a:ext>
            </a:extLst>
          </p:cNvPr>
          <p:cNvPicPr>
            <a:picLocks noChangeAspect="1"/>
          </p:cNvPicPr>
          <p:nvPr/>
        </p:nvPicPr>
        <p:blipFill rotWithShape="1">
          <a:blip r:embed="rId4"/>
          <a:srcRect l="10526" t="14481" r="12041" b="6474"/>
          <a:stretch/>
        </p:blipFill>
        <p:spPr>
          <a:xfrm>
            <a:off x="551347" y="1785691"/>
            <a:ext cx="6331196" cy="3635412"/>
          </a:xfrm>
          <a:prstGeom prst="rect">
            <a:avLst/>
          </a:prstGeom>
        </p:spPr>
      </p:pic>
    </p:spTree>
    <p:extLst>
      <p:ext uri="{BB962C8B-B14F-4D97-AF65-F5344CB8AC3E}">
        <p14:creationId xmlns:p14="http://schemas.microsoft.com/office/powerpoint/2010/main" val="3153017406"/>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E634568-1658-E34C-A2D2-5DF1B0EBAC49}"/>
              </a:ext>
            </a:extLst>
          </p:cNvPr>
          <p:cNvSpPr/>
          <p:nvPr/>
        </p:nvSpPr>
        <p:spPr>
          <a:xfrm>
            <a:off x="5321539" y="444034"/>
            <a:ext cx="1694695" cy="707886"/>
          </a:xfrm>
          <a:prstGeom prst="rect">
            <a:avLst/>
          </a:prstGeom>
        </p:spPr>
        <p:txBody>
          <a:bodyPr wrap="none">
            <a:spAutoFit/>
          </a:bodyPr>
          <a:lstStyle/>
          <a:p>
            <a:r>
              <a:rPr lang="en-US" altLang="zh-CN" sz="4000" dirty="0">
                <a:solidFill>
                  <a:schemeClr val="tx1">
                    <a:lumMod val="75000"/>
                    <a:lumOff val="25000"/>
                  </a:schemeClr>
                </a:solidFill>
                <a:effectLst/>
                <a:latin typeface="+mj-lt"/>
                <a:ea typeface="PingFang SC" panose="020B0400000000000000" pitchFamily="34" charset="-122"/>
              </a:rPr>
              <a:t>DBLP</a:t>
            </a:r>
            <a:endParaRPr lang="en" altLang="zh-CN" sz="4000" dirty="0">
              <a:solidFill>
                <a:schemeClr val="tx1">
                  <a:lumMod val="75000"/>
                  <a:lumOff val="25000"/>
                </a:schemeClr>
              </a:solidFill>
              <a:effectLst/>
              <a:latin typeface="+mj-lt"/>
              <a:ea typeface="PingFang SC" panose="020B0400000000000000" pitchFamily="34" charset="-122"/>
            </a:endParaRPr>
          </a:p>
        </p:txBody>
      </p:sp>
      <p:cxnSp>
        <p:nvCxnSpPr>
          <p:cNvPr id="15" name="直线连接符 14">
            <a:extLst>
              <a:ext uri="{FF2B5EF4-FFF2-40B4-BE49-F238E27FC236}">
                <a16:creationId xmlns:a16="http://schemas.microsoft.com/office/drawing/2014/main" id="{F142BBF9-A9E4-0D4E-BBEB-D40C97EDC902}"/>
              </a:ext>
            </a:extLst>
          </p:cNvPr>
          <p:cNvCxnSpPr/>
          <p:nvPr/>
        </p:nvCxnSpPr>
        <p:spPr>
          <a:xfrm>
            <a:off x="5420139" y="1114862"/>
            <a:ext cx="1497496"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93269" y="58116"/>
            <a:ext cx="935000" cy="935000"/>
          </a:xfrm>
          <a:prstGeom prst="rect">
            <a:avLst/>
          </a:prstGeom>
        </p:spPr>
      </p:pic>
      <p:sp>
        <p:nvSpPr>
          <p:cNvPr id="17" name="文本框 16">
            <a:extLst>
              <a:ext uri="{FF2B5EF4-FFF2-40B4-BE49-F238E27FC236}">
                <a16:creationId xmlns:a16="http://schemas.microsoft.com/office/drawing/2014/main" id="{FC776617-7789-453E-B670-ECA59B224D41}"/>
              </a:ext>
            </a:extLst>
          </p:cNvPr>
          <p:cNvSpPr txBox="1"/>
          <p:nvPr/>
        </p:nvSpPr>
        <p:spPr>
          <a:xfrm>
            <a:off x="7922292" y="2012576"/>
            <a:ext cx="3047457" cy="1938992"/>
          </a:xfrm>
          <a:prstGeom prst="rect">
            <a:avLst/>
          </a:prstGeom>
          <a:noFill/>
        </p:spPr>
        <p:txBody>
          <a:bodyPr wrap="square" rtlCol="0">
            <a:spAutoFit/>
          </a:bodyPr>
          <a:lstStyle/>
          <a:p>
            <a:pPr marL="342900" indent="-342900">
              <a:buFont typeface="Arial" panose="020B0604020202020204" pitchFamily="34" charset="0"/>
              <a:buChar char="•"/>
            </a:pPr>
            <a:r>
              <a:rPr lang="zh-CN" altLang="en-US" sz="2000" dirty="0"/>
              <a:t>选择</a:t>
            </a:r>
            <a:r>
              <a:rPr lang="en-US" altLang="zh-CN" sz="2000" dirty="0"/>
              <a:t>ICRA2020</a:t>
            </a:r>
            <a:r>
              <a:rPr lang="zh-CN" altLang="en-US" sz="2000" dirty="0"/>
              <a:t>（</a:t>
            </a:r>
            <a:r>
              <a:rPr lang="en-US" altLang="zh-CN" sz="2000" dirty="0"/>
              <a:t>2020</a:t>
            </a:r>
            <a:r>
              <a:rPr lang="zh-CN" altLang="en-US" sz="2000" dirty="0"/>
              <a:t>年机器人与自动化国际会议）的论文集，使用</a:t>
            </a:r>
            <a:r>
              <a:rPr lang="en-US" altLang="zh-CN" sz="2000" dirty="0" err="1"/>
              <a:t>BeautifulSoup</a:t>
            </a:r>
            <a:r>
              <a:rPr lang="zh-CN" altLang="en-US" sz="2000" dirty="0"/>
              <a:t>爬取了</a:t>
            </a:r>
            <a:r>
              <a:rPr lang="en-US" altLang="zh-CN" sz="2000" dirty="0"/>
              <a:t>DOI</a:t>
            </a:r>
            <a:r>
              <a:rPr lang="zh-CN" altLang="en-US" sz="2000" dirty="0"/>
              <a:t>链接和</a:t>
            </a:r>
            <a:r>
              <a:rPr lang="en-US" altLang="zh-CN" sz="2000" dirty="0"/>
              <a:t>Titles</a:t>
            </a:r>
            <a:r>
              <a:rPr lang="zh-CN" altLang="en-US" sz="2000" dirty="0"/>
              <a:t>，保存到</a:t>
            </a:r>
            <a:r>
              <a:rPr lang="en-US" altLang="zh-CN" sz="2000" dirty="0"/>
              <a:t>txt</a:t>
            </a:r>
            <a:r>
              <a:rPr lang="zh-CN" altLang="en-US" sz="2000" dirty="0"/>
              <a:t>文件。</a:t>
            </a:r>
            <a:endParaRPr lang="en-US" altLang="zh-CN" sz="2000" dirty="0"/>
          </a:p>
        </p:txBody>
      </p:sp>
      <p:pic>
        <p:nvPicPr>
          <p:cNvPr id="19" name="图片 18">
            <a:extLst>
              <a:ext uri="{FF2B5EF4-FFF2-40B4-BE49-F238E27FC236}">
                <a16:creationId xmlns:a16="http://schemas.microsoft.com/office/drawing/2014/main" id="{148E1821-95C1-4576-88A8-8F57E1D580C8}"/>
              </a:ext>
            </a:extLst>
          </p:cNvPr>
          <p:cNvPicPr>
            <a:picLocks noChangeAspect="1"/>
          </p:cNvPicPr>
          <p:nvPr/>
        </p:nvPicPr>
        <p:blipFill rotWithShape="1">
          <a:blip r:embed="rId4"/>
          <a:srcRect l="10916" t="14481" r="12315" b="6474"/>
          <a:stretch/>
        </p:blipFill>
        <p:spPr>
          <a:xfrm>
            <a:off x="636793" y="1917771"/>
            <a:ext cx="6179242" cy="3578883"/>
          </a:xfrm>
          <a:prstGeom prst="rect">
            <a:avLst/>
          </a:prstGeom>
        </p:spPr>
      </p:pic>
    </p:spTree>
    <p:extLst>
      <p:ext uri="{BB962C8B-B14F-4D97-AF65-F5344CB8AC3E}">
        <p14:creationId xmlns:p14="http://schemas.microsoft.com/office/powerpoint/2010/main" val="2094988522"/>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E634568-1658-E34C-A2D2-5DF1B0EBAC49}"/>
              </a:ext>
            </a:extLst>
          </p:cNvPr>
          <p:cNvSpPr/>
          <p:nvPr/>
        </p:nvSpPr>
        <p:spPr>
          <a:xfrm>
            <a:off x="5321539" y="444034"/>
            <a:ext cx="1694695" cy="707886"/>
          </a:xfrm>
          <a:prstGeom prst="rect">
            <a:avLst/>
          </a:prstGeom>
        </p:spPr>
        <p:txBody>
          <a:bodyPr wrap="none">
            <a:spAutoFit/>
          </a:bodyPr>
          <a:lstStyle/>
          <a:p>
            <a:r>
              <a:rPr lang="en-US" altLang="zh-CN" sz="4000" dirty="0">
                <a:solidFill>
                  <a:schemeClr val="tx1">
                    <a:lumMod val="75000"/>
                    <a:lumOff val="25000"/>
                  </a:schemeClr>
                </a:solidFill>
                <a:effectLst/>
                <a:latin typeface="+mj-lt"/>
                <a:ea typeface="PingFang SC" panose="020B0400000000000000" pitchFamily="34" charset="-122"/>
              </a:rPr>
              <a:t>DBLP</a:t>
            </a:r>
            <a:endParaRPr lang="en" altLang="zh-CN" sz="4000" dirty="0">
              <a:solidFill>
                <a:schemeClr val="tx1">
                  <a:lumMod val="75000"/>
                  <a:lumOff val="25000"/>
                </a:schemeClr>
              </a:solidFill>
              <a:effectLst/>
              <a:latin typeface="+mj-lt"/>
              <a:ea typeface="PingFang SC" panose="020B0400000000000000" pitchFamily="34" charset="-122"/>
            </a:endParaRPr>
          </a:p>
        </p:txBody>
      </p:sp>
      <p:cxnSp>
        <p:nvCxnSpPr>
          <p:cNvPr id="15" name="直线连接符 14">
            <a:extLst>
              <a:ext uri="{FF2B5EF4-FFF2-40B4-BE49-F238E27FC236}">
                <a16:creationId xmlns:a16="http://schemas.microsoft.com/office/drawing/2014/main" id="{F142BBF9-A9E4-0D4E-BBEB-D40C97EDC902}"/>
              </a:ext>
            </a:extLst>
          </p:cNvPr>
          <p:cNvCxnSpPr/>
          <p:nvPr/>
        </p:nvCxnSpPr>
        <p:spPr>
          <a:xfrm>
            <a:off x="5420139" y="1114862"/>
            <a:ext cx="1497496"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93269" y="58116"/>
            <a:ext cx="935000" cy="935000"/>
          </a:xfrm>
          <a:prstGeom prst="rect">
            <a:avLst/>
          </a:prstGeom>
        </p:spPr>
      </p:pic>
      <p:sp>
        <p:nvSpPr>
          <p:cNvPr id="17" name="文本框 16">
            <a:extLst>
              <a:ext uri="{FF2B5EF4-FFF2-40B4-BE49-F238E27FC236}">
                <a16:creationId xmlns:a16="http://schemas.microsoft.com/office/drawing/2014/main" id="{FC776617-7789-453E-B670-ECA59B224D41}"/>
              </a:ext>
            </a:extLst>
          </p:cNvPr>
          <p:cNvSpPr txBox="1"/>
          <p:nvPr/>
        </p:nvSpPr>
        <p:spPr>
          <a:xfrm>
            <a:off x="8450613" y="1673474"/>
            <a:ext cx="1648428" cy="40011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dirty="0"/>
              <a:t>展示代码</a:t>
            </a:r>
            <a:endParaRPr lang="en-US" altLang="zh-CN" sz="2000" dirty="0"/>
          </a:p>
        </p:txBody>
      </p:sp>
      <p:pic>
        <p:nvPicPr>
          <p:cNvPr id="2" name="图片 1">
            <a:extLst>
              <a:ext uri="{FF2B5EF4-FFF2-40B4-BE49-F238E27FC236}">
                <a16:creationId xmlns:a16="http://schemas.microsoft.com/office/drawing/2014/main" id="{2F1ABC26-AE47-437C-A86E-308B8EDD7C0B}"/>
              </a:ext>
            </a:extLst>
          </p:cNvPr>
          <p:cNvPicPr>
            <a:picLocks noChangeAspect="1"/>
          </p:cNvPicPr>
          <p:nvPr/>
        </p:nvPicPr>
        <p:blipFill rotWithShape="1">
          <a:blip r:embed="rId4"/>
          <a:srcRect l="18583" t="21630" r="19500" b="8741"/>
          <a:stretch/>
        </p:blipFill>
        <p:spPr>
          <a:xfrm>
            <a:off x="482378" y="1473419"/>
            <a:ext cx="5364523" cy="3393440"/>
          </a:xfrm>
          <a:prstGeom prst="rect">
            <a:avLst/>
          </a:prstGeom>
        </p:spPr>
      </p:pic>
      <p:pic>
        <p:nvPicPr>
          <p:cNvPr id="5" name="图片 4">
            <a:extLst>
              <a:ext uri="{FF2B5EF4-FFF2-40B4-BE49-F238E27FC236}">
                <a16:creationId xmlns:a16="http://schemas.microsoft.com/office/drawing/2014/main" id="{5FE41EBA-B4C4-4B4A-85FD-8013C1930BC8}"/>
              </a:ext>
            </a:extLst>
          </p:cNvPr>
          <p:cNvPicPr>
            <a:picLocks noChangeAspect="1"/>
          </p:cNvPicPr>
          <p:nvPr/>
        </p:nvPicPr>
        <p:blipFill rotWithShape="1">
          <a:blip r:embed="rId5"/>
          <a:srcRect l="18417" t="28445" r="19250" b="22370"/>
          <a:stretch/>
        </p:blipFill>
        <p:spPr>
          <a:xfrm>
            <a:off x="6096000" y="3729202"/>
            <a:ext cx="5836648" cy="2590597"/>
          </a:xfrm>
          <a:prstGeom prst="rect">
            <a:avLst/>
          </a:prstGeom>
        </p:spPr>
      </p:pic>
    </p:spTree>
    <p:extLst>
      <p:ext uri="{BB962C8B-B14F-4D97-AF65-F5344CB8AC3E}">
        <p14:creationId xmlns:p14="http://schemas.microsoft.com/office/powerpoint/2010/main" val="2664497321"/>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E634568-1658-E34C-A2D2-5DF1B0EBAC49}"/>
              </a:ext>
            </a:extLst>
          </p:cNvPr>
          <p:cNvSpPr/>
          <p:nvPr/>
        </p:nvSpPr>
        <p:spPr>
          <a:xfrm>
            <a:off x="5321539" y="444034"/>
            <a:ext cx="1694695" cy="707886"/>
          </a:xfrm>
          <a:prstGeom prst="rect">
            <a:avLst/>
          </a:prstGeom>
        </p:spPr>
        <p:txBody>
          <a:bodyPr wrap="none">
            <a:spAutoFit/>
          </a:bodyPr>
          <a:lstStyle/>
          <a:p>
            <a:r>
              <a:rPr lang="en-US" altLang="zh-CN" sz="4000" dirty="0">
                <a:solidFill>
                  <a:schemeClr val="tx1">
                    <a:lumMod val="75000"/>
                    <a:lumOff val="25000"/>
                  </a:schemeClr>
                </a:solidFill>
                <a:effectLst/>
                <a:latin typeface="+mj-lt"/>
                <a:ea typeface="PingFang SC" panose="020B0400000000000000" pitchFamily="34" charset="-122"/>
              </a:rPr>
              <a:t>DBLP</a:t>
            </a:r>
            <a:endParaRPr lang="en" altLang="zh-CN" sz="4000" dirty="0">
              <a:solidFill>
                <a:schemeClr val="tx1">
                  <a:lumMod val="75000"/>
                  <a:lumOff val="25000"/>
                </a:schemeClr>
              </a:solidFill>
              <a:effectLst/>
              <a:latin typeface="+mj-lt"/>
              <a:ea typeface="PingFang SC" panose="020B0400000000000000" pitchFamily="34" charset="-122"/>
            </a:endParaRPr>
          </a:p>
        </p:txBody>
      </p:sp>
      <p:cxnSp>
        <p:nvCxnSpPr>
          <p:cNvPr id="15" name="直线连接符 14">
            <a:extLst>
              <a:ext uri="{FF2B5EF4-FFF2-40B4-BE49-F238E27FC236}">
                <a16:creationId xmlns:a16="http://schemas.microsoft.com/office/drawing/2014/main" id="{F142BBF9-A9E4-0D4E-BBEB-D40C97EDC902}"/>
              </a:ext>
            </a:extLst>
          </p:cNvPr>
          <p:cNvCxnSpPr/>
          <p:nvPr/>
        </p:nvCxnSpPr>
        <p:spPr>
          <a:xfrm>
            <a:off x="5420139" y="1114862"/>
            <a:ext cx="1497496"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93269" y="58116"/>
            <a:ext cx="935000" cy="935000"/>
          </a:xfrm>
          <a:prstGeom prst="rect">
            <a:avLst/>
          </a:prstGeom>
        </p:spPr>
      </p:pic>
      <p:sp>
        <p:nvSpPr>
          <p:cNvPr id="17" name="文本框 16">
            <a:extLst>
              <a:ext uri="{FF2B5EF4-FFF2-40B4-BE49-F238E27FC236}">
                <a16:creationId xmlns:a16="http://schemas.microsoft.com/office/drawing/2014/main" id="{FC776617-7789-453E-B670-ECA59B224D41}"/>
              </a:ext>
            </a:extLst>
          </p:cNvPr>
          <p:cNvSpPr txBox="1"/>
          <p:nvPr/>
        </p:nvSpPr>
        <p:spPr>
          <a:xfrm>
            <a:off x="729644" y="2055740"/>
            <a:ext cx="4086196" cy="707886"/>
          </a:xfrm>
          <a:prstGeom prst="rect">
            <a:avLst/>
          </a:prstGeom>
          <a:noFill/>
        </p:spPr>
        <p:txBody>
          <a:bodyPr wrap="square" rtlCol="0">
            <a:spAutoFit/>
          </a:bodyPr>
          <a:lstStyle/>
          <a:p>
            <a:pPr marL="342900" indent="-342900">
              <a:buFont typeface="Arial" panose="020B0604020202020204" pitchFamily="34" charset="0"/>
              <a:buChar char="•"/>
            </a:pPr>
            <a:r>
              <a:rPr lang="zh-CN" altLang="en-US" sz="2000" dirty="0"/>
              <a:t>提取到的</a:t>
            </a:r>
            <a:r>
              <a:rPr lang="en-US" altLang="zh-CN" sz="2000" dirty="0"/>
              <a:t>DOI</a:t>
            </a:r>
            <a:r>
              <a:rPr lang="zh-CN" altLang="en-US" sz="2000" dirty="0"/>
              <a:t>链接与</a:t>
            </a:r>
            <a:r>
              <a:rPr lang="en-US" altLang="zh-CN" sz="2000" dirty="0"/>
              <a:t>SCI-HUB</a:t>
            </a:r>
            <a:r>
              <a:rPr lang="zh-CN" altLang="en-US" sz="2000" dirty="0"/>
              <a:t>字符串结合，得到新的下载链接</a:t>
            </a:r>
            <a:endParaRPr lang="en-US" altLang="zh-CN" sz="2000" dirty="0"/>
          </a:p>
        </p:txBody>
      </p:sp>
      <p:pic>
        <p:nvPicPr>
          <p:cNvPr id="6" name="图片 5">
            <a:extLst>
              <a:ext uri="{FF2B5EF4-FFF2-40B4-BE49-F238E27FC236}">
                <a16:creationId xmlns:a16="http://schemas.microsoft.com/office/drawing/2014/main" id="{5E4C3ABE-43E1-4082-8BE0-273A39BBAEFB}"/>
              </a:ext>
            </a:extLst>
          </p:cNvPr>
          <p:cNvPicPr>
            <a:picLocks noChangeAspect="1"/>
          </p:cNvPicPr>
          <p:nvPr/>
        </p:nvPicPr>
        <p:blipFill rotWithShape="1">
          <a:blip r:embed="rId4"/>
          <a:srcRect l="22750" t="16256" r="33187" b="22519"/>
          <a:stretch/>
        </p:blipFill>
        <p:spPr>
          <a:xfrm>
            <a:off x="1085244" y="3402704"/>
            <a:ext cx="3649316" cy="2852277"/>
          </a:xfrm>
          <a:prstGeom prst="rect">
            <a:avLst/>
          </a:prstGeom>
        </p:spPr>
      </p:pic>
      <p:pic>
        <p:nvPicPr>
          <p:cNvPr id="18" name="图片 17">
            <a:extLst>
              <a:ext uri="{FF2B5EF4-FFF2-40B4-BE49-F238E27FC236}">
                <a16:creationId xmlns:a16="http://schemas.microsoft.com/office/drawing/2014/main" id="{6ECCE546-74DE-41BD-9E53-A48F1F639EA3}"/>
              </a:ext>
            </a:extLst>
          </p:cNvPr>
          <p:cNvPicPr>
            <a:picLocks noChangeAspect="1"/>
          </p:cNvPicPr>
          <p:nvPr/>
        </p:nvPicPr>
        <p:blipFill rotWithShape="1">
          <a:blip r:embed="rId5"/>
          <a:srcRect l="22833" t="16256" r="3501" b="20148"/>
          <a:stretch/>
        </p:blipFill>
        <p:spPr>
          <a:xfrm>
            <a:off x="5943600" y="3437619"/>
            <a:ext cx="5819583" cy="2825981"/>
          </a:xfrm>
          <a:prstGeom prst="rect">
            <a:avLst/>
          </a:prstGeom>
        </p:spPr>
      </p:pic>
      <p:sp>
        <p:nvSpPr>
          <p:cNvPr id="8" name="文本框 7">
            <a:extLst>
              <a:ext uri="{FF2B5EF4-FFF2-40B4-BE49-F238E27FC236}">
                <a16:creationId xmlns:a16="http://schemas.microsoft.com/office/drawing/2014/main" id="{1B508C8D-775A-4302-B3F2-86A14C8F781C}"/>
              </a:ext>
            </a:extLst>
          </p:cNvPr>
          <p:cNvSpPr txBox="1"/>
          <p:nvPr/>
        </p:nvSpPr>
        <p:spPr>
          <a:xfrm>
            <a:off x="7431561" y="2192530"/>
            <a:ext cx="3761708" cy="40011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dirty="0"/>
              <a:t>提取到的论文题目</a:t>
            </a:r>
            <a:endParaRPr lang="en-US" altLang="zh-CN" sz="2000" dirty="0"/>
          </a:p>
        </p:txBody>
      </p:sp>
    </p:spTree>
    <p:extLst>
      <p:ext uri="{BB962C8B-B14F-4D97-AF65-F5344CB8AC3E}">
        <p14:creationId xmlns:p14="http://schemas.microsoft.com/office/powerpoint/2010/main" val="278503531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E634568-1658-E34C-A2D2-5DF1B0EBAC49}"/>
              </a:ext>
            </a:extLst>
          </p:cNvPr>
          <p:cNvSpPr/>
          <p:nvPr/>
        </p:nvSpPr>
        <p:spPr>
          <a:xfrm>
            <a:off x="4964119" y="406976"/>
            <a:ext cx="2263761" cy="707886"/>
          </a:xfrm>
          <a:prstGeom prst="rect">
            <a:avLst/>
          </a:prstGeom>
        </p:spPr>
        <p:txBody>
          <a:bodyPr wrap="none">
            <a:spAutoFit/>
          </a:bodyPr>
          <a:lstStyle/>
          <a:p>
            <a:r>
              <a:rPr lang="en-US" altLang="zh-CN" sz="4000" dirty="0">
                <a:solidFill>
                  <a:schemeClr val="tx1">
                    <a:lumMod val="75000"/>
                    <a:lumOff val="25000"/>
                  </a:schemeClr>
                </a:solidFill>
                <a:latin typeface="+mj-lt"/>
                <a:ea typeface="PingFang SC" panose="020B0400000000000000" pitchFamily="34" charset="-122"/>
              </a:rPr>
              <a:t>Sci-hub</a:t>
            </a:r>
            <a:endParaRPr lang="en" altLang="zh-CN" sz="4000" dirty="0">
              <a:solidFill>
                <a:schemeClr val="tx1">
                  <a:lumMod val="75000"/>
                  <a:lumOff val="25000"/>
                </a:schemeClr>
              </a:solidFill>
              <a:effectLst/>
              <a:latin typeface="+mj-lt"/>
              <a:ea typeface="PingFang SC" panose="020B0400000000000000" pitchFamily="34" charset="-122"/>
            </a:endParaRPr>
          </a:p>
        </p:txBody>
      </p:sp>
      <p:sp>
        <p:nvSpPr>
          <p:cNvPr id="14" name="文本框 13">
            <a:extLst>
              <a:ext uri="{FF2B5EF4-FFF2-40B4-BE49-F238E27FC236}">
                <a16:creationId xmlns:a16="http://schemas.microsoft.com/office/drawing/2014/main" id="{C1FBCDD0-A77B-2D43-A32B-73B793A832F6}"/>
              </a:ext>
            </a:extLst>
          </p:cNvPr>
          <p:cNvSpPr txBox="1"/>
          <p:nvPr/>
        </p:nvSpPr>
        <p:spPr>
          <a:xfrm>
            <a:off x="8315001" y="2369692"/>
            <a:ext cx="3104840" cy="1323439"/>
          </a:xfrm>
          <a:prstGeom prst="rect">
            <a:avLst/>
          </a:prstGeom>
          <a:noFill/>
        </p:spPr>
        <p:txBody>
          <a:bodyPr wrap="square" rtlCol="0">
            <a:spAutoFit/>
          </a:bodyPr>
          <a:lstStyle/>
          <a:p>
            <a:pPr marL="285750" indent="-285750">
              <a:buFont typeface="Arial" panose="020B0604020202020204" pitchFamily="34" charset="0"/>
              <a:buChar char="•"/>
            </a:pPr>
            <a:r>
              <a:rPr lang="zh-CN" altLang="en-US" sz="2000" dirty="0"/>
              <a:t>遍历所有论文链接下载，命名为论文</a:t>
            </a:r>
            <a:r>
              <a:rPr lang="en-US" altLang="zh-CN" sz="2000" dirty="0"/>
              <a:t>Title</a:t>
            </a:r>
          </a:p>
          <a:p>
            <a:endParaRPr lang="en-US" altLang="zh-CN" sz="2000" dirty="0"/>
          </a:p>
          <a:p>
            <a:pPr marL="285750" indent="-285750">
              <a:buFont typeface="Arial" panose="020B0604020202020204" pitchFamily="34" charset="0"/>
              <a:buChar char="•"/>
            </a:pPr>
            <a:r>
              <a:rPr lang="zh-CN" altLang="en-US" sz="2000" dirty="0"/>
              <a:t>展示代码</a:t>
            </a:r>
            <a:endParaRPr lang="en-US" altLang="zh-CN" sz="2000" dirty="0"/>
          </a:p>
        </p:txBody>
      </p:sp>
      <p:cxnSp>
        <p:nvCxnSpPr>
          <p:cNvPr id="15" name="直线连接符 14">
            <a:extLst>
              <a:ext uri="{FF2B5EF4-FFF2-40B4-BE49-F238E27FC236}">
                <a16:creationId xmlns:a16="http://schemas.microsoft.com/office/drawing/2014/main" id="{F142BBF9-A9E4-0D4E-BBEB-D40C97EDC902}"/>
              </a:ext>
            </a:extLst>
          </p:cNvPr>
          <p:cNvCxnSpPr/>
          <p:nvPr/>
        </p:nvCxnSpPr>
        <p:spPr>
          <a:xfrm>
            <a:off x="5420139" y="1114862"/>
            <a:ext cx="1497496"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93269" y="58116"/>
            <a:ext cx="935000" cy="935000"/>
          </a:xfrm>
          <a:prstGeom prst="rect">
            <a:avLst/>
          </a:prstGeom>
        </p:spPr>
      </p:pic>
      <p:pic>
        <p:nvPicPr>
          <p:cNvPr id="5" name="图片 4">
            <a:extLst>
              <a:ext uri="{FF2B5EF4-FFF2-40B4-BE49-F238E27FC236}">
                <a16:creationId xmlns:a16="http://schemas.microsoft.com/office/drawing/2014/main" id="{6CE3F99F-183D-4643-BDB5-B0AF729C9153}"/>
              </a:ext>
            </a:extLst>
          </p:cNvPr>
          <p:cNvPicPr>
            <a:picLocks noChangeAspect="1"/>
          </p:cNvPicPr>
          <p:nvPr/>
        </p:nvPicPr>
        <p:blipFill rotWithShape="1">
          <a:blip r:embed="rId4"/>
          <a:srcRect l="27416" t="18666" r="27833" b="5934"/>
          <a:stretch/>
        </p:blipFill>
        <p:spPr>
          <a:xfrm>
            <a:off x="1461714" y="1280159"/>
            <a:ext cx="5690925" cy="5393591"/>
          </a:xfrm>
          <a:prstGeom prst="rect">
            <a:avLst/>
          </a:prstGeom>
        </p:spPr>
      </p:pic>
    </p:spTree>
    <p:extLst>
      <p:ext uri="{BB962C8B-B14F-4D97-AF65-F5344CB8AC3E}">
        <p14:creationId xmlns:p14="http://schemas.microsoft.com/office/powerpoint/2010/main" val="491761318"/>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6E634568-1658-E34C-A2D2-5DF1B0EBAC49}"/>
              </a:ext>
            </a:extLst>
          </p:cNvPr>
          <p:cNvSpPr/>
          <p:nvPr/>
        </p:nvSpPr>
        <p:spPr>
          <a:xfrm>
            <a:off x="4964119" y="406976"/>
            <a:ext cx="2263761" cy="707886"/>
          </a:xfrm>
          <a:prstGeom prst="rect">
            <a:avLst/>
          </a:prstGeom>
        </p:spPr>
        <p:txBody>
          <a:bodyPr wrap="none">
            <a:spAutoFit/>
          </a:bodyPr>
          <a:lstStyle/>
          <a:p>
            <a:r>
              <a:rPr lang="en-US" altLang="zh-CN" sz="4000" dirty="0">
                <a:solidFill>
                  <a:schemeClr val="tx1">
                    <a:lumMod val="75000"/>
                    <a:lumOff val="25000"/>
                  </a:schemeClr>
                </a:solidFill>
                <a:latin typeface="+mj-lt"/>
                <a:ea typeface="PingFang SC" panose="020B0400000000000000" pitchFamily="34" charset="-122"/>
              </a:rPr>
              <a:t>Sci-hub</a:t>
            </a:r>
            <a:endParaRPr lang="en" altLang="zh-CN" sz="4000" dirty="0">
              <a:solidFill>
                <a:schemeClr val="tx1">
                  <a:lumMod val="75000"/>
                  <a:lumOff val="25000"/>
                </a:schemeClr>
              </a:solidFill>
              <a:effectLst/>
              <a:latin typeface="+mj-lt"/>
              <a:ea typeface="PingFang SC" panose="020B0400000000000000" pitchFamily="34" charset="-122"/>
            </a:endParaRPr>
          </a:p>
        </p:txBody>
      </p:sp>
      <p:sp>
        <p:nvSpPr>
          <p:cNvPr id="14" name="文本框 13">
            <a:extLst>
              <a:ext uri="{FF2B5EF4-FFF2-40B4-BE49-F238E27FC236}">
                <a16:creationId xmlns:a16="http://schemas.microsoft.com/office/drawing/2014/main" id="{C1FBCDD0-A77B-2D43-A32B-73B793A832F6}"/>
              </a:ext>
            </a:extLst>
          </p:cNvPr>
          <p:cNvSpPr txBox="1"/>
          <p:nvPr/>
        </p:nvSpPr>
        <p:spPr>
          <a:xfrm>
            <a:off x="8901261" y="2607334"/>
            <a:ext cx="1489399" cy="400110"/>
          </a:xfrm>
          <a:prstGeom prst="rect">
            <a:avLst/>
          </a:prstGeom>
          <a:noFill/>
        </p:spPr>
        <p:txBody>
          <a:bodyPr wrap="square" rtlCol="0">
            <a:spAutoFit/>
          </a:bodyPr>
          <a:lstStyle/>
          <a:p>
            <a:pPr marL="285750" indent="-285750">
              <a:buFont typeface="Arial" panose="020B0604020202020204" pitchFamily="34" charset="0"/>
              <a:buChar char="•"/>
            </a:pPr>
            <a:r>
              <a:rPr lang="zh-CN" altLang="en-US" sz="2000" dirty="0"/>
              <a:t>下载结果</a:t>
            </a:r>
            <a:endParaRPr lang="en-US" altLang="zh-CN" sz="2000" dirty="0"/>
          </a:p>
        </p:txBody>
      </p:sp>
      <p:cxnSp>
        <p:nvCxnSpPr>
          <p:cNvPr id="15" name="直线连接符 14">
            <a:extLst>
              <a:ext uri="{FF2B5EF4-FFF2-40B4-BE49-F238E27FC236}">
                <a16:creationId xmlns:a16="http://schemas.microsoft.com/office/drawing/2014/main" id="{F142BBF9-A9E4-0D4E-BBEB-D40C97EDC902}"/>
              </a:ext>
            </a:extLst>
          </p:cNvPr>
          <p:cNvCxnSpPr/>
          <p:nvPr/>
        </p:nvCxnSpPr>
        <p:spPr>
          <a:xfrm>
            <a:off x="5420139" y="1114862"/>
            <a:ext cx="1497496"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93269" y="58116"/>
            <a:ext cx="935000" cy="935000"/>
          </a:xfrm>
          <a:prstGeom prst="rect">
            <a:avLst/>
          </a:prstGeom>
        </p:spPr>
      </p:pic>
      <p:pic>
        <p:nvPicPr>
          <p:cNvPr id="2" name="图片 1">
            <a:extLst>
              <a:ext uri="{FF2B5EF4-FFF2-40B4-BE49-F238E27FC236}">
                <a16:creationId xmlns:a16="http://schemas.microsoft.com/office/drawing/2014/main" id="{296598C7-2362-4649-B4AA-35DA645EBE12}"/>
              </a:ext>
            </a:extLst>
          </p:cNvPr>
          <p:cNvPicPr>
            <a:picLocks noChangeAspect="1"/>
          </p:cNvPicPr>
          <p:nvPr/>
        </p:nvPicPr>
        <p:blipFill rotWithShape="1">
          <a:blip r:embed="rId4"/>
          <a:srcRect l="17502" t="20446" r="25082" b="8295"/>
          <a:stretch/>
        </p:blipFill>
        <p:spPr>
          <a:xfrm>
            <a:off x="1222220" y="1721147"/>
            <a:ext cx="6087334" cy="4249612"/>
          </a:xfrm>
          <a:prstGeom prst="rect">
            <a:avLst/>
          </a:prstGeom>
        </p:spPr>
      </p:pic>
    </p:spTree>
    <p:extLst>
      <p:ext uri="{BB962C8B-B14F-4D97-AF65-F5344CB8AC3E}">
        <p14:creationId xmlns:p14="http://schemas.microsoft.com/office/powerpoint/2010/main" val="1298663953"/>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a:extLst>
              <a:ext uri="{FF2B5EF4-FFF2-40B4-BE49-F238E27FC236}">
                <a16:creationId xmlns:a16="http://schemas.microsoft.com/office/drawing/2014/main" id="{61BFA972-0A45-E945-A42C-6E561229B8D3}"/>
              </a:ext>
            </a:extLst>
          </p:cNvPr>
          <p:cNvSpPr/>
          <p:nvPr/>
        </p:nvSpPr>
        <p:spPr>
          <a:xfrm>
            <a:off x="11728342" y="6470571"/>
            <a:ext cx="142264" cy="142264"/>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文本框 5">
            <a:extLst>
              <a:ext uri="{FF2B5EF4-FFF2-40B4-BE49-F238E27FC236}">
                <a16:creationId xmlns:a16="http://schemas.microsoft.com/office/drawing/2014/main" id="{0CC38C0A-8EA1-494C-9B92-707BBDABF1A7}"/>
              </a:ext>
            </a:extLst>
          </p:cNvPr>
          <p:cNvSpPr txBox="1"/>
          <p:nvPr/>
        </p:nvSpPr>
        <p:spPr>
          <a:xfrm>
            <a:off x="3817272" y="3344428"/>
            <a:ext cx="184731" cy="523220"/>
          </a:xfrm>
          <a:prstGeom prst="rect">
            <a:avLst/>
          </a:prstGeom>
          <a:noFill/>
        </p:spPr>
        <p:txBody>
          <a:bodyPr wrap="none" rtlCol="0">
            <a:spAutoFit/>
          </a:bodyPr>
          <a:lstStyle/>
          <a:p>
            <a:endParaRPr lang="en" altLang="zh-CN" sz="2800" dirty="0">
              <a:solidFill>
                <a:schemeClr val="tx1">
                  <a:lumMod val="75000"/>
                  <a:lumOff val="25000"/>
                </a:schemeClr>
              </a:solidFill>
              <a:latin typeface="+mj-lt"/>
            </a:endParaRPr>
          </a:p>
        </p:txBody>
      </p:sp>
      <p:sp>
        <p:nvSpPr>
          <p:cNvPr id="7" name="文本框 6">
            <a:extLst>
              <a:ext uri="{FF2B5EF4-FFF2-40B4-BE49-F238E27FC236}">
                <a16:creationId xmlns:a16="http://schemas.microsoft.com/office/drawing/2014/main" id="{C6988DDF-7737-2942-9B35-4E9428BFD148}"/>
              </a:ext>
            </a:extLst>
          </p:cNvPr>
          <p:cNvSpPr txBox="1"/>
          <p:nvPr/>
        </p:nvSpPr>
        <p:spPr>
          <a:xfrm>
            <a:off x="4362192" y="964258"/>
            <a:ext cx="3467616" cy="830997"/>
          </a:xfrm>
          <a:prstGeom prst="rect">
            <a:avLst/>
          </a:prstGeom>
          <a:noFill/>
        </p:spPr>
        <p:txBody>
          <a:bodyPr wrap="none" rtlCol="0">
            <a:spAutoFit/>
          </a:bodyPr>
          <a:lstStyle/>
          <a:p>
            <a:r>
              <a:rPr kumimoji="1" lang="en-US" altLang="zh-CN" sz="4800" dirty="0">
                <a:solidFill>
                  <a:srgbClr val="C00000"/>
                </a:solidFill>
                <a:latin typeface="+mj-lt"/>
              </a:rPr>
              <a:t>02</a:t>
            </a:r>
            <a:r>
              <a:rPr kumimoji="1" lang="zh-CN" altLang="en-US" sz="4800" dirty="0">
                <a:solidFill>
                  <a:srgbClr val="C00000"/>
                </a:solidFill>
                <a:latin typeface="+mj-lt"/>
              </a:rPr>
              <a:t>未来计划</a:t>
            </a:r>
          </a:p>
        </p:txBody>
      </p:sp>
      <p:cxnSp>
        <p:nvCxnSpPr>
          <p:cNvPr id="11" name="直线连接符 10">
            <a:extLst>
              <a:ext uri="{FF2B5EF4-FFF2-40B4-BE49-F238E27FC236}">
                <a16:creationId xmlns:a16="http://schemas.microsoft.com/office/drawing/2014/main" id="{CD4F3F86-F375-2D47-BC5E-F2FF5AEB3840}"/>
              </a:ext>
            </a:extLst>
          </p:cNvPr>
          <p:cNvCxnSpPr/>
          <p:nvPr/>
        </p:nvCxnSpPr>
        <p:spPr>
          <a:xfrm>
            <a:off x="6952731" y="6135352"/>
            <a:ext cx="3709115"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11">
            <a:extLst>
              <a:ext uri="{FF2B5EF4-FFF2-40B4-BE49-F238E27FC236}">
                <a16:creationId xmlns:a16="http://schemas.microsoft.com/office/drawing/2014/main" id="{E1F7F8AD-7F66-6648-AFA2-44D0E086E3BD}"/>
              </a:ext>
            </a:extLst>
          </p:cNvPr>
          <p:cNvCxnSpPr>
            <a:cxnSpLocks/>
          </p:cNvCxnSpPr>
          <p:nvPr/>
        </p:nvCxnSpPr>
        <p:spPr>
          <a:xfrm flipV="1">
            <a:off x="10423589" y="2245933"/>
            <a:ext cx="0" cy="406972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1252C8B1-AE26-5E48-A6DD-3EF3A7F111B0}"/>
              </a:ext>
            </a:extLst>
          </p:cNvPr>
          <p:cNvSpPr txBox="1"/>
          <p:nvPr/>
        </p:nvSpPr>
        <p:spPr>
          <a:xfrm>
            <a:off x="3464789" y="2456625"/>
            <a:ext cx="6097663" cy="49911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2000" dirty="0">
                <a:solidFill>
                  <a:schemeClr val="tx1">
                    <a:lumMod val="75000"/>
                    <a:lumOff val="25000"/>
                  </a:schemeClr>
                </a:solidFill>
              </a:rPr>
              <a:t>数据收集：爬取更多期刊或会议的计算机科学论文</a:t>
            </a:r>
            <a:endParaRPr lang="en" altLang="zh-CN" sz="2000" dirty="0">
              <a:solidFill>
                <a:schemeClr val="tx1">
                  <a:lumMod val="75000"/>
                  <a:lumOff val="25000"/>
                </a:schemeClr>
              </a:solidFill>
            </a:endParaRPr>
          </a:p>
        </p:txBody>
      </p:sp>
      <p:sp>
        <p:nvSpPr>
          <p:cNvPr id="9" name="椭圆 8">
            <a:extLst>
              <a:ext uri="{FF2B5EF4-FFF2-40B4-BE49-F238E27FC236}">
                <a16:creationId xmlns:a16="http://schemas.microsoft.com/office/drawing/2014/main" id="{E252D8FB-AB26-AB45-9CDE-796A26F9FAAD}"/>
              </a:ext>
            </a:extLst>
          </p:cNvPr>
          <p:cNvSpPr/>
          <p:nvPr/>
        </p:nvSpPr>
        <p:spPr>
          <a:xfrm>
            <a:off x="2563424" y="2485774"/>
            <a:ext cx="553792" cy="553792"/>
          </a:xfrm>
          <a:prstGeom prst="ellipse">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kumimoji="1" lang="en-US" altLang="zh-CN">
                <a:solidFill>
                  <a:srgbClr val="C00000"/>
                </a:solidFill>
              </a:rPr>
              <a:t>1</a:t>
            </a:r>
            <a:endParaRPr kumimoji="1" lang="zh-CN" altLang="en-US">
              <a:solidFill>
                <a:srgbClr val="C00000"/>
              </a:solidFill>
            </a:endParaRPr>
          </a:p>
        </p:txBody>
      </p:sp>
      <p:sp>
        <p:nvSpPr>
          <p:cNvPr id="10" name="文本框 9">
            <a:extLst>
              <a:ext uri="{FF2B5EF4-FFF2-40B4-BE49-F238E27FC236}">
                <a16:creationId xmlns:a16="http://schemas.microsoft.com/office/drawing/2014/main" id="{B422F477-F169-854B-ABF9-A34FE6C88FFD}"/>
              </a:ext>
            </a:extLst>
          </p:cNvPr>
          <p:cNvSpPr txBox="1"/>
          <p:nvPr/>
        </p:nvSpPr>
        <p:spPr>
          <a:xfrm>
            <a:off x="3464790" y="3497667"/>
            <a:ext cx="3382696" cy="49911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2000" dirty="0">
                <a:solidFill>
                  <a:schemeClr val="tx1">
                    <a:lumMod val="75000"/>
                    <a:lumOff val="25000"/>
                  </a:schemeClr>
                </a:solidFill>
              </a:rPr>
              <a:t>完成数据清洗</a:t>
            </a:r>
            <a:endParaRPr lang="en" altLang="zh-CN" sz="2000" dirty="0">
              <a:solidFill>
                <a:schemeClr val="tx1">
                  <a:lumMod val="75000"/>
                  <a:lumOff val="25000"/>
                </a:schemeClr>
              </a:solidFill>
            </a:endParaRPr>
          </a:p>
        </p:txBody>
      </p:sp>
      <p:sp>
        <p:nvSpPr>
          <p:cNvPr id="13" name="椭圆 12">
            <a:extLst>
              <a:ext uri="{FF2B5EF4-FFF2-40B4-BE49-F238E27FC236}">
                <a16:creationId xmlns:a16="http://schemas.microsoft.com/office/drawing/2014/main" id="{8E34F1E3-C63C-8E4B-9214-7298975A6930}"/>
              </a:ext>
            </a:extLst>
          </p:cNvPr>
          <p:cNvSpPr/>
          <p:nvPr/>
        </p:nvSpPr>
        <p:spPr>
          <a:xfrm>
            <a:off x="2563424" y="3526816"/>
            <a:ext cx="553792" cy="553792"/>
          </a:xfrm>
          <a:prstGeom prst="ellipse">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kumimoji="1" lang="en-US" altLang="zh-CN">
                <a:solidFill>
                  <a:srgbClr val="C00000"/>
                </a:solidFill>
              </a:rPr>
              <a:t>2</a:t>
            </a:r>
            <a:endParaRPr kumimoji="1" lang="zh-CN" altLang="en-US">
              <a:solidFill>
                <a:srgbClr val="C00000"/>
              </a:solidFill>
            </a:endParaRPr>
          </a:p>
        </p:txBody>
      </p:sp>
      <p:sp>
        <p:nvSpPr>
          <p:cNvPr id="14" name="文本框 11">
            <a:extLst>
              <a:ext uri="{FF2B5EF4-FFF2-40B4-BE49-F238E27FC236}">
                <a16:creationId xmlns:a16="http://schemas.microsoft.com/office/drawing/2014/main" id="{FA525B12-B1DF-A148-8D9D-7971A945DB2B}"/>
              </a:ext>
            </a:extLst>
          </p:cNvPr>
          <p:cNvSpPr txBox="1"/>
          <p:nvPr/>
        </p:nvSpPr>
        <p:spPr>
          <a:xfrm>
            <a:off x="3464790" y="4364366"/>
            <a:ext cx="6206145" cy="96077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2000" dirty="0">
                <a:solidFill>
                  <a:schemeClr val="tx1">
                    <a:lumMod val="75000"/>
                    <a:lumOff val="25000"/>
                  </a:schemeClr>
                </a:solidFill>
              </a:rPr>
              <a:t>在前一阶段已经完成了算法的学习和选择，下一阶段用朴素贝叶斯进行文本分类，用</a:t>
            </a:r>
            <a:r>
              <a:rPr lang="en-US" altLang="zh-CN" sz="2000" dirty="0" err="1">
                <a:solidFill>
                  <a:schemeClr val="tx1">
                    <a:lumMod val="75000"/>
                    <a:lumOff val="25000"/>
                  </a:schemeClr>
                </a:solidFill>
              </a:rPr>
              <a:t>tf-idf</a:t>
            </a:r>
            <a:r>
              <a:rPr lang="zh-CN" altLang="en-US" sz="2000" dirty="0">
                <a:solidFill>
                  <a:schemeClr val="tx1">
                    <a:lumMod val="75000"/>
                    <a:lumOff val="25000"/>
                  </a:schemeClr>
                </a:solidFill>
              </a:rPr>
              <a:t>构建</a:t>
            </a:r>
            <a:r>
              <a:rPr lang="en-US" altLang="zh-CN" sz="2000" dirty="0">
                <a:solidFill>
                  <a:schemeClr val="tx1">
                    <a:lumMod val="75000"/>
                    <a:lumOff val="25000"/>
                  </a:schemeClr>
                </a:solidFill>
              </a:rPr>
              <a:t>n</a:t>
            </a:r>
            <a:r>
              <a:rPr lang="zh-CN" altLang="en-US" sz="2000" dirty="0">
                <a:solidFill>
                  <a:schemeClr val="tx1">
                    <a:lumMod val="75000"/>
                    <a:lumOff val="25000"/>
                  </a:schemeClr>
                </a:solidFill>
              </a:rPr>
              <a:t>元语法模型。</a:t>
            </a:r>
            <a:endParaRPr lang="en" altLang="zh-CN" sz="2000" dirty="0">
              <a:solidFill>
                <a:schemeClr val="tx1">
                  <a:lumMod val="75000"/>
                  <a:lumOff val="25000"/>
                </a:schemeClr>
              </a:solidFill>
            </a:endParaRPr>
          </a:p>
        </p:txBody>
      </p:sp>
      <p:sp>
        <p:nvSpPr>
          <p:cNvPr id="15" name="椭圆 14">
            <a:extLst>
              <a:ext uri="{FF2B5EF4-FFF2-40B4-BE49-F238E27FC236}">
                <a16:creationId xmlns:a16="http://schemas.microsoft.com/office/drawing/2014/main" id="{D8C629CA-642B-5347-8955-C49FE0855526}"/>
              </a:ext>
            </a:extLst>
          </p:cNvPr>
          <p:cNvSpPr/>
          <p:nvPr/>
        </p:nvSpPr>
        <p:spPr>
          <a:xfrm>
            <a:off x="2563424" y="4567858"/>
            <a:ext cx="553792" cy="553792"/>
          </a:xfrm>
          <a:prstGeom prst="ellipse">
            <a:avLst/>
          </a:prstGeom>
          <a:solidFill>
            <a:schemeClr val="bg1"/>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kumimoji="1" lang="en-US" altLang="zh-CN">
                <a:solidFill>
                  <a:srgbClr val="C00000"/>
                </a:solidFill>
              </a:rPr>
              <a:t>3</a:t>
            </a:r>
            <a:endParaRPr kumimoji="1" lang="zh-CN" altLang="en-US">
              <a:solidFill>
                <a:srgbClr val="C00000"/>
              </a:solidFill>
            </a:endParaRPr>
          </a:p>
        </p:txBody>
      </p:sp>
    </p:spTree>
    <p:extLst>
      <p:ext uri="{BB962C8B-B14F-4D97-AF65-F5344CB8AC3E}">
        <p14:creationId xmlns:p14="http://schemas.microsoft.com/office/powerpoint/2010/main" val="2781981644"/>
      </p:ext>
    </p:extLst>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588ku">
      <a:majorFont>
        <a:latin typeface="Arial Black"/>
        <a:ea typeface="思源黑体 CN Bold"/>
        <a:cs typeface=""/>
      </a:majorFont>
      <a:minorFont>
        <a:latin typeface="Arial"/>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4588</TotalTime>
  <Words>203</Words>
  <Application>Microsoft Office PowerPoint</Application>
  <PresentationFormat>宽屏</PresentationFormat>
  <Paragraphs>39</Paragraphs>
  <Slides>10</Slides>
  <Notes>10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PingFang SC</vt:lpstr>
      <vt:lpstr>DengXian</vt:lpstr>
      <vt:lpstr>仿宋</vt:lpstr>
      <vt:lpstr>思源黑体 CN Regular</vt:lpstr>
      <vt:lpstr>Arial</vt:lpstr>
      <vt:lpstr>Arial Black</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Rena W</cp:lastModifiedBy>
  <cp:revision>666</cp:revision>
  <dcterms:created xsi:type="dcterms:W3CDTF">2018-06-17T04:53:58Z</dcterms:created>
  <dcterms:modified xsi:type="dcterms:W3CDTF">2020-11-13T10:01:48Z</dcterms:modified>
</cp:coreProperties>
</file>

<file path=docProps/thumbnail.jpeg>
</file>